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DCC"/>
    <a:srgbClr val="FFC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>
      <p:cViewPr varScale="1">
        <p:scale>
          <a:sx n="75" d="100"/>
          <a:sy n="75" d="100"/>
        </p:scale>
        <p:origin x="2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42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68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378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4854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0302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0745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512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406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84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592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336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75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90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36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702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262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88677-3E8E-4FA0-9202-3AF20D096B20}" type="datetimeFigureOut">
              <a:rPr lang="es-MX" smtClean="0"/>
              <a:t>26/04/2019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D9AD5EB-6EC0-4B31-B01F-AE9CA5454A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188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97000" y="2070100"/>
            <a:ext cx="10134600" cy="160045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ASO SANZ REGULAR"/>
              </a:rPr>
              <a:t>Reporte Anual del Comportamiento de los Riesgos </a:t>
            </a:r>
            <a:r>
              <a:rPr lang="es-MX" dirty="0" smtClean="0">
                <a:solidFill>
                  <a:schemeClr val="tx1"/>
                </a:solidFill>
                <a:latin typeface="ASO SANZ REGULAR"/>
              </a:rPr>
              <a:t>PTAR 2018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7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9900" y="319310"/>
            <a:ext cx="9764712" cy="1280890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Comparativo Total de Riesgos por Cuadrante</a:t>
            </a:r>
            <a:endParaRPr lang="es-MX" sz="32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739900" y="3606799"/>
            <a:ext cx="9499600" cy="1689101"/>
          </a:xfrm>
        </p:spPr>
        <p:txBody>
          <a:bodyPr>
            <a:noAutofit/>
          </a:bodyPr>
          <a:lstStyle/>
          <a:p>
            <a:r>
              <a:rPr lang="es-MX" dirty="0" smtClean="0"/>
              <a:t>Para el ejercicio 2018, se establecieron 9 riesgos, distribuidos de la siguiente manera:</a:t>
            </a:r>
          </a:p>
          <a:p>
            <a:r>
              <a:rPr lang="es-MX" dirty="0" smtClean="0"/>
              <a:t>5 para el cuadrante Controlados</a:t>
            </a:r>
          </a:p>
          <a:p>
            <a:r>
              <a:rPr lang="es-MX" dirty="0" smtClean="0"/>
              <a:t>3 para el cuadrante Seguimiento</a:t>
            </a:r>
          </a:p>
          <a:p>
            <a:r>
              <a:rPr lang="es-MX" dirty="0" smtClean="0"/>
              <a:t>1 </a:t>
            </a:r>
            <a:r>
              <a:rPr lang="es-MX" dirty="0"/>
              <a:t>para el cuadrante </a:t>
            </a:r>
            <a:r>
              <a:rPr lang="es-MX" dirty="0" smtClean="0"/>
              <a:t>Atención Periódica</a:t>
            </a:r>
            <a:endParaRPr lang="es-MX" dirty="0"/>
          </a:p>
          <a:p>
            <a:endParaRPr lang="es-MX" dirty="0"/>
          </a:p>
        </p:txBody>
      </p:sp>
      <p:graphicFrame>
        <p:nvGraphicFramePr>
          <p:cNvPr id="6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723676"/>
              </p:ext>
            </p:extLst>
          </p:nvPr>
        </p:nvGraphicFramePr>
        <p:xfrm>
          <a:off x="1090615" y="1523519"/>
          <a:ext cx="10413997" cy="1761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1483"/>
                <a:gridCol w="1801483"/>
                <a:gridCol w="1801483"/>
                <a:gridCol w="1684185"/>
                <a:gridCol w="1684185"/>
                <a:gridCol w="1641178"/>
              </a:tblGrid>
              <a:tr h="233045"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Total de Riesgos</a:t>
                      </a:r>
                      <a:endParaRPr lang="es-MX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Estrategias establecidas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1765">
                <a:tc rowSpan="4"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9</a:t>
                      </a:r>
                      <a:endParaRPr lang="es-MX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Evitar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Reducir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Asumir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Transferir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Compartir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90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5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2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0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892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Cuadrante</a:t>
                      </a:r>
                      <a:endParaRPr lang="es-MX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I</a:t>
                      </a:r>
                      <a:endParaRPr lang="es-MX" sz="2400">
                        <a:effectLst/>
                      </a:endParaRPr>
                    </a:p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Atención Inmediata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II</a:t>
                      </a:r>
                      <a:endParaRPr lang="es-MX" sz="2400">
                        <a:effectLst/>
                      </a:endParaRPr>
                    </a:p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Atención Periódica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III</a:t>
                      </a:r>
                      <a:endParaRPr lang="es-MX" sz="2400">
                        <a:effectLst/>
                      </a:endParaRPr>
                    </a:p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Controlados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IV</a:t>
                      </a:r>
                      <a:endParaRPr lang="es-MX" sz="2400">
                        <a:effectLst/>
                      </a:endParaRPr>
                    </a:p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De Seguimiento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08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</a:t>
                      </a:r>
                      <a:endParaRPr lang="es-MX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5</a:t>
                      </a:r>
                      <a:endParaRPr lang="es-MX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985" marR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3</a:t>
                      </a:r>
                      <a:endParaRPr lang="es-MX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9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9900" y="319310"/>
            <a:ext cx="9764712" cy="1280890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Riesgos con cambios en valoraciones</a:t>
            </a:r>
            <a:endParaRPr lang="es-MX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39900" y="1045998"/>
            <a:ext cx="8915400" cy="1108403"/>
          </a:xfrm>
        </p:spPr>
        <p:txBody>
          <a:bodyPr/>
          <a:lstStyle/>
          <a:p>
            <a:r>
              <a:rPr lang="es-MX" dirty="0" smtClean="0"/>
              <a:t>Del total de riesgos presentados al principio del ejercicio 2018, ninguno sufrió cambio en sus valoraciones.</a:t>
            </a:r>
          </a:p>
          <a:p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6453"/>
              </p:ext>
            </p:extLst>
          </p:nvPr>
        </p:nvGraphicFramePr>
        <p:xfrm>
          <a:off x="825622" y="1912530"/>
          <a:ext cx="10519191" cy="4599242"/>
        </p:xfrm>
        <a:graphic>
          <a:graphicData uri="http://schemas.openxmlformats.org/drawingml/2006/table">
            <a:tbl>
              <a:tblPr/>
              <a:tblGrid>
                <a:gridCol w="1113142"/>
                <a:gridCol w="5491498"/>
                <a:gridCol w="1539847"/>
                <a:gridCol w="1187352"/>
                <a:gridCol w="1187352"/>
              </a:tblGrid>
              <a:tr h="769001">
                <a:tc rowSpan="3"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No. de Riesgo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I E S G 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Clasificación del Riesgo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III. VALORACIÓN</a:t>
                      </a:r>
                      <a:br>
                        <a:rPr lang="es-MX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RIESGOS VS. CONTROLES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97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Valoración Final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0210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DE </a:t>
                      </a:r>
                      <a:br>
                        <a:rPr lang="es-MX" sz="105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05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PROBABILIDAD</a:t>
                      </a:r>
                      <a:br>
                        <a:rPr lang="es-MX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MX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OCURRENCIA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375"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2018_1</a:t>
                      </a: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Materiales e insumos adquiridos en forma deficiente o irregular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Administrativo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</a:tr>
              <a:tr h="288375"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2018_2</a:t>
                      </a: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Servicios generales y profesionales contratados de manera deficiente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servicios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75">
                <a:tc>
                  <a:txBody>
                    <a:bodyPr/>
                    <a:lstStyle/>
                    <a:p>
                      <a:pPr marL="6985" marR="23495" algn="l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2018_3</a:t>
                      </a: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 de Certificación otorgado de manera inadecuada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servicios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</a:tr>
              <a:tr h="288375"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2018_4</a:t>
                      </a: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Daño patrimonial Causado por laudo Desfavorable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75"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2018_5</a:t>
                      </a: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Perdida de la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información </a:t>
                      </a: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los sistemas institucionales de manera irregular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Tic´s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</a:tr>
              <a:tr h="288375"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2018_6</a:t>
                      </a: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Servicios de Alfabetización otorgados de manera deficiente 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servicios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75"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2018_7</a:t>
                      </a: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 Operativo Anual elaborado de </a:t>
                      </a:r>
                      <a:r>
                        <a:rPr lang="pt-BR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manera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ineficiente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Presupuestal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</a:tr>
              <a:tr h="288375"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2018_8</a:t>
                      </a: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Servicios de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educación básica, </a:t>
                      </a: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prestados en las plazas comunitarias de manera ineficiente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servicios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75"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2018_9</a:t>
                      </a: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Servicios Educativos otorgados de baja calidad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l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Sustantivo</a:t>
                      </a:r>
                    </a:p>
                  </a:txBody>
                  <a:tcPr marL="6179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23495" algn="ctr" defTabSz="4572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20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9900" y="319310"/>
            <a:ext cx="9764712" cy="1280890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Conclusiones</a:t>
            </a:r>
            <a:endParaRPr lang="es-MX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33368" y="1418860"/>
            <a:ext cx="8915400" cy="1108403"/>
          </a:xfrm>
        </p:spPr>
        <p:txBody>
          <a:bodyPr>
            <a:noAutofit/>
          </a:bodyPr>
          <a:lstStyle/>
          <a:p>
            <a:pPr algn="just"/>
            <a:r>
              <a:rPr lang="es-MX" sz="1600" dirty="0" smtClean="0"/>
              <a:t>DURANTE EL EJERCICIO 2018, </a:t>
            </a:r>
            <a:r>
              <a:rPr lang="es-MX" sz="1600" dirty="0"/>
              <a:t>SE LOGRO UN AVANCE DEL 89.1% EN LA ATENCIÓN DE LAS ACCIONES DE CONTROL, SIGNIFICANDO LA CONCLUSIÓN DE 33 ACCIONES, QUEDANDO 3 EN PROCESO Y 1 SIN AVANCE, DE ACUERDO AL PLAN DE TRABAJO DE ADMINISTRACIÓN DE RIESGOS DEL INSTITUTO.</a:t>
            </a:r>
          </a:p>
          <a:p>
            <a:pPr algn="just"/>
            <a:r>
              <a:rPr lang="es-MX" sz="1600" dirty="0"/>
              <a:t>LO QUE NOS HA PERMITIDO ANALIZAR, IDENTIFICAR Y CONTRIBUIR A MEJORAR LOS PROCESOS QUE SE VIENEN DANDO EN LAS DIFERENTES AREAS DEL INSTITUTO, ASI COMO RECONOCER LAS DEBILIDADES Y FORTALEZAS QUE TENEMOS. ES IMPORTANTE MENCIONAR QUE A TRAVÉS DE ESTOS INFORMES SE HAN IDENTIFICADOS NUEVAS AMENZAS Y OPORTUNIDADES EN LA ADMINISTRACIÓN DE RIESGOS DE LOS PROCESOS DEL IEEA.</a:t>
            </a:r>
          </a:p>
          <a:p>
            <a:pPr algn="just"/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91590613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1620</TotalTime>
  <Words>351</Words>
  <Application>Microsoft Office PowerPoint</Application>
  <PresentationFormat>Panorámica</PresentationFormat>
  <Paragraphs>91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ASO SANZ REGULAR</vt:lpstr>
      <vt:lpstr>Calibri</vt:lpstr>
      <vt:lpstr>Century Gothic</vt:lpstr>
      <vt:lpstr>Times New Roman</vt:lpstr>
      <vt:lpstr>Wingdings 3</vt:lpstr>
      <vt:lpstr>Espiral</vt:lpstr>
      <vt:lpstr>Reporte Anual del Comportamiento de los Riesgos PTAR 2018</vt:lpstr>
      <vt:lpstr>Comparativo Total de Riesgos por Cuadrante</vt:lpstr>
      <vt:lpstr>Riesgos con cambios en valoraciones</vt:lpstr>
      <vt:lpstr>Conclusiones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Sesión Extraordinaria del Comité de Control y Desempeño Institucional (COCODI)</dc:title>
  <dc:creator>Marco</dc:creator>
  <cp:lastModifiedBy>Seguimiento</cp:lastModifiedBy>
  <cp:revision>117</cp:revision>
  <cp:lastPrinted>2018-04-27T15:04:43Z</cp:lastPrinted>
  <dcterms:created xsi:type="dcterms:W3CDTF">2018-03-08T11:17:50Z</dcterms:created>
  <dcterms:modified xsi:type="dcterms:W3CDTF">2019-04-26T17:27:46Z</dcterms:modified>
</cp:coreProperties>
</file>